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5127" y="2401171"/>
            <a:ext cx="8361229" cy="2098226"/>
          </a:xfrm>
        </p:spPr>
        <p:txBody>
          <a:bodyPr/>
          <a:lstStyle/>
          <a:p>
            <a:r>
              <a:rPr lang="ru-RU" sz="4200" b="1" dirty="0"/>
              <a:t>ТЕХНОЛОГИЯ ВОЗВЕДЕНИЯ ЗАГЛУБЛЕННЫХ И ПОДЗЕМНЫХ СООРУЖЕНИЙ. ОГРАЖДАЮЩИЕ КОНСТРУКЦИИ КОТЛОВАНОВ</a:t>
            </a:r>
            <a:br>
              <a:rPr lang="ru-RU" sz="4200" b="1" dirty="0"/>
            </a:b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24952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5145" y="859739"/>
            <a:ext cx="10345479" cy="3581400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Современные технологии предоставляют проектировщикам и строителям широкий выбор способов устройства ограждающих конструкций котлованов. Каждый из них обладает своим рядом преимуществ и недостатков. Эффективность применения того или иного типа ограждения определяется грунтовыми и гидрогеологическими условиями, глубиной и размерами котлована, наличием окружающих зданий, сооружений и коммуникаций.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3698" t="37927" r="42745" b="30320"/>
          <a:stretch/>
        </p:blipFill>
        <p:spPr>
          <a:xfrm>
            <a:off x="1969544" y="3447301"/>
            <a:ext cx="2622798" cy="19876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7430" t="36989" r="37782" b="40089"/>
          <a:stretch/>
        </p:blipFill>
        <p:spPr>
          <a:xfrm>
            <a:off x="4989314" y="3447301"/>
            <a:ext cx="6593884" cy="19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9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2809" y="185737"/>
            <a:ext cx="9601200" cy="1485900"/>
          </a:xfrm>
        </p:spPr>
        <p:txBody>
          <a:bodyPr>
            <a:normAutofit/>
          </a:bodyPr>
          <a:lstStyle/>
          <a:p>
            <a:r>
              <a:rPr lang="ru-RU" sz="2600" dirty="0" smtClean="0"/>
              <a:t>Шпунтовые ограждения котлованов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842" y="928687"/>
            <a:ext cx="8681483" cy="5227232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Наиболее простой в исполнении </a:t>
            </a:r>
            <a:r>
              <a:rPr lang="ru-RU" sz="2100" dirty="0" smtClean="0"/>
              <a:t>и экономичной </a:t>
            </a:r>
            <a:r>
              <a:rPr lang="ru-RU" sz="2100" dirty="0"/>
              <a:t>является конструкция ограждения котлована, устраиваемая из вертикальных стальных элементов, погружаемых в грунт по контуру котлована. По мере разработки грунта в </a:t>
            </a:r>
            <a:r>
              <a:rPr lang="ru-RU" sz="2100" dirty="0" smtClean="0"/>
              <a:t>котловане </a:t>
            </a:r>
            <a:r>
              <a:rPr lang="ru-RU" sz="2100" dirty="0"/>
              <a:t>между металлическими элементами устанавливается </a:t>
            </a:r>
            <a:r>
              <a:rPr lang="ru-RU" sz="2100" dirty="0" err="1"/>
              <a:t>забирка</a:t>
            </a:r>
            <a:r>
              <a:rPr lang="ru-RU" sz="2100" dirty="0"/>
              <a:t> из деревянных досок или стального листа, препятствующая осыпанию грунта в котлован. В качестве несущих стальных элементов, как правило, используют трубы или </a:t>
            </a:r>
            <a:r>
              <a:rPr lang="ru-RU" sz="2100" dirty="0" err="1" smtClean="0"/>
              <a:t>двутавры</a:t>
            </a:r>
            <a:r>
              <a:rPr lang="ru-RU" sz="2100" dirty="0" smtClean="0"/>
              <a:t>, которые </a:t>
            </a:r>
            <a:r>
              <a:rPr lang="ru-RU" sz="2100" dirty="0"/>
              <a:t>погружают в пробуренные </a:t>
            </a:r>
            <a:r>
              <a:rPr lang="ru-RU" sz="2100" dirty="0" err="1"/>
              <a:t>лидерные</a:t>
            </a:r>
            <a:r>
              <a:rPr lang="ru-RU" sz="2100" dirty="0"/>
              <a:t> скважины или задавливают</a:t>
            </a:r>
            <a:r>
              <a:rPr lang="ru-RU" sz="2100" dirty="0" smtClean="0"/>
              <a:t>. </a:t>
            </a:r>
            <a:r>
              <a:rPr lang="ru-RU" sz="2100" dirty="0"/>
              <a:t>По сравнению с прочими типами ограждения котлованов конструкция с </a:t>
            </a:r>
            <a:r>
              <a:rPr lang="ru-RU" sz="2100" dirty="0" err="1"/>
              <a:t>забиркой</a:t>
            </a:r>
            <a:r>
              <a:rPr lang="ru-RU" sz="2100" dirty="0"/>
              <a:t> обладает большей </a:t>
            </a:r>
            <a:r>
              <a:rPr lang="ru-RU" sz="2100" dirty="0" err="1"/>
              <a:t>деформативностью</a:t>
            </a:r>
            <a:r>
              <a:rPr lang="ru-RU" sz="2100" dirty="0"/>
              <a:t> и меньшей прочностью.</a:t>
            </a:r>
          </a:p>
        </p:txBody>
      </p:sp>
      <p:pic>
        <p:nvPicPr>
          <p:cNvPr id="4" name="Рисунок 3" descr="&amp;Kcy;&amp;ocy;&amp;ncy;&amp;scy;&amp;tcy;&amp;rcy;&amp;ucy;&amp;kcy;&amp;tscy;&amp;icy;&amp;yacy; &amp;zcy;&amp;acy;&amp;bcy;&amp;icy;&amp;rcy;&amp;kcy;&amp;icy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25" y="685800"/>
            <a:ext cx="2525233" cy="303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25" y="3721395"/>
            <a:ext cx="2525233" cy="313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8198" t="31618" r="40000" b="40461"/>
          <a:stretch/>
        </p:blipFill>
        <p:spPr>
          <a:xfrm>
            <a:off x="2322121" y="4666840"/>
            <a:ext cx="2272882" cy="18401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916" y="4666840"/>
            <a:ext cx="2453493" cy="184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8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7351" y="291552"/>
            <a:ext cx="11288333" cy="6566448"/>
          </a:xfrm>
        </p:spPr>
        <p:txBody>
          <a:bodyPr>
            <a:noAutofit/>
          </a:bodyPr>
          <a:lstStyle/>
          <a:p>
            <a:pPr algn="just"/>
            <a:r>
              <a:rPr lang="ru-RU" sz="2100" dirty="0"/>
              <a:t>Шпунтовые ограждения котлованов широко используются в гидротехническом строительстве в условиях слабых </a:t>
            </a:r>
            <a:r>
              <a:rPr lang="ru-RU" sz="2100" dirty="0" err="1"/>
              <a:t>водонасыщенных</a:t>
            </a:r>
            <a:r>
              <a:rPr lang="ru-RU" sz="2100" dirty="0"/>
              <a:t> </a:t>
            </a:r>
            <a:r>
              <a:rPr lang="ru-RU" sz="2100" dirty="0" smtClean="0"/>
              <a:t>грунтов. </a:t>
            </a:r>
            <a:r>
              <a:rPr lang="ru-RU" sz="2100" dirty="0"/>
              <a:t>Такие конструкции способны воспринимать не только давление грунта, но и гидростатическое давление, являясь одновременно противофильтрационной завесой.     Шпунтовые элементы стен представляют собой стальные профили </a:t>
            </a:r>
            <a:r>
              <a:rPr lang="en-US" sz="2100" dirty="0"/>
              <a:t>U</a:t>
            </a:r>
            <a:r>
              <a:rPr lang="ru-RU" sz="2100" dirty="0"/>
              <a:t>- , </a:t>
            </a:r>
            <a:r>
              <a:rPr lang="en-US" sz="2100" dirty="0"/>
              <a:t>Z</a:t>
            </a:r>
            <a:r>
              <a:rPr lang="ru-RU" sz="2100" dirty="0"/>
              <a:t>-образного поперечного сечения или </a:t>
            </a:r>
            <a:r>
              <a:rPr lang="ru-RU" sz="2100" dirty="0" smtClean="0"/>
              <a:t>плоские, </a:t>
            </a:r>
            <a:r>
              <a:rPr lang="ru-RU" sz="2100" dirty="0"/>
              <a:t>снабженные замковыми захватами по </a:t>
            </a:r>
            <a:r>
              <a:rPr lang="ru-RU" sz="2100" dirty="0" smtClean="0"/>
              <a:t>краям. </a:t>
            </a:r>
            <a:r>
              <a:rPr lang="ru-RU" sz="2100" dirty="0"/>
              <a:t>Наибольшее распространение получили </a:t>
            </a:r>
            <a:r>
              <a:rPr lang="en-US" sz="2100" dirty="0"/>
              <a:t>U</a:t>
            </a:r>
            <a:r>
              <a:rPr lang="ru-RU" sz="2100" dirty="0"/>
              <a:t>-образные </a:t>
            </a:r>
            <a:r>
              <a:rPr lang="ru-RU" sz="2100" dirty="0" smtClean="0"/>
              <a:t>шпунты </a:t>
            </a:r>
            <a:r>
              <a:rPr lang="ru-RU" sz="2100" dirty="0"/>
              <a:t>типа «Ларсен</a:t>
            </a:r>
            <a:r>
              <a:rPr lang="ru-RU" sz="2100" dirty="0" smtClean="0"/>
              <a:t>».</a:t>
            </a:r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marL="0" indent="0" algn="just">
              <a:buNone/>
            </a:pPr>
            <a:endParaRPr lang="ru-RU" sz="2200" dirty="0" smtClean="0"/>
          </a:p>
          <a:p>
            <a:pPr marL="0" indent="0" algn="just">
              <a:buNone/>
            </a:pPr>
            <a:endParaRPr lang="ru-RU" sz="2200" dirty="0" smtClean="0"/>
          </a:p>
          <a:p>
            <a:pPr algn="just"/>
            <a:r>
              <a:rPr lang="ru-RU" sz="2100" dirty="0"/>
              <a:t>Ограждение котлована в идеальном случае должно сочетать в себе </a:t>
            </a:r>
            <a:r>
              <a:rPr lang="ru-RU" sz="2100" dirty="0" smtClean="0"/>
              <a:t>следующие </a:t>
            </a:r>
            <a:r>
              <a:rPr lang="ru-RU" sz="2100" dirty="0"/>
              <a:t>функции: воспринимать боковое давление грунта, являться противофильтрационной завесой и воспринимать гидростатическое давление подземных вод, </a:t>
            </a:r>
            <a:r>
              <a:rPr lang="ru-RU" sz="2100" dirty="0" smtClean="0"/>
              <a:t>воспринимать </a:t>
            </a:r>
            <a:r>
              <a:rPr lang="ru-RU" sz="2100" dirty="0"/>
              <a:t>вертикальные нагрузки, минимизировать влияние котлована на окружающую застройку. Наиболее полно сочетанию всех этих функций отвечают конструкции, устраиваемые способом «стена в грунте». 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200" dirty="0" smtClean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marL="0" indent="0" algn="just">
              <a:buNone/>
            </a:pPr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890" y="2560363"/>
            <a:ext cx="2828925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&amp;Pcy;&amp;ocy;&amp;dcy;&amp;vcy;&amp;icy;&amp;dcy; &amp;Lcy;&amp;acy;&amp;rcy;&amp;scy;&amp;iecy;&amp;ncy;&amp;acy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379" y="2560363"/>
            <a:ext cx="2843530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473" y="2560363"/>
            <a:ext cx="283764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3876" y="33807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ru-RU" sz="2600" dirty="0" smtClean="0"/>
              <a:t>Ограждение </a:t>
            </a:r>
            <a:r>
              <a:rPr lang="ru-RU" sz="2600" dirty="0"/>
              <a:t>котлованов и фундаментов зданий способом «стена в грунте»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262130"/>
            <a:ext cx="10605752" cy="4605270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Строительство ограждений котлованов и фундаментов зданий способом «стена в грунте» предполагает устройство в грунте с помощью специального оборудования узкой траншеи требуемой глубины, устойчивость стенок которой обеспечивается специальными </a:t>
            </a:r>
            <a:r>
              <a:rPr lang="ru-RU" sz="2100" dirty="0" err="1"/>
              <a:t>тиксотропными</a:t>
            </a:r>
            <a:r>
              <a:rPr lang="ru-RU" sz="2100" dirty="0"/>
              <a:t> растворами из </a:t>
            </a:r>
            <a:r>
              <a:rPr lang="ru-RU" sz="2100" dirty="0" err="1"/>
              <a:t>бентонитовых</a:t>
            </a:r>
            <a:r>
              <a:rPr lang="ru-RU" sz="2100" dirty="0"/>
              <a:t> глин</a:t>
            </a:r>
            <a:r>
              <a:rPr lang="ru-RU" sz="2100" dirty="0" smtClean="0"/>
              <a:t>. </a:t>
            </a:r>
            <a:r>
              <a:rPr lang="ru-RU" sz="2100" dirty="0"/>
              <a:t>Траншеи разрабатываются отдельными </a:t>
            </a:r>
            <a:r>
              <a:rPr lang="ru-RU" sz="2100" dirty="0" smtClean="0"/>
              <a:t>захватками, которые </a:t>
            </a:r>
            <a:r>
              <a:rPr lang="ru-RU" sz="2100" dirty="0"/>
              <a:t>отделяются друг от друга инвентарными ограничителями, </a:t>
            </a:r>
            <a:r>
              <a:rPr lang="ru-RU" sz="2100" u="sng" dirty="0"/>
              <a:t>извлекаемыми до начала бетонирования примыкающей захватки.</a:t>
            </a:r>
            <a:r>
              <a:rPr lang="ru-RU" sz="2100" dirty="0"/>
              <a:t> </a:t>
            </a:r>
            <a:endParaRPr lang="ru-RU" sz="2100" dirty="0" smtClean="0"/>
          </a:p>
          <a:p>
            <a:pPr algn="just"/>
            <a:r>
              <a:rPr lang="ru-RU" sz="2100" dirty="0"/>
              <a:t>Наибольшее распространение получили трубчатые или фасонные металлические разделительные элементы </a:t>
            </a:r>
            <a:r>
              <a:rPr lang="ru-RU" sz="2100" dirty="0" smtClean="0"/>
              <a:t>ограничителей.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880" y="4614767"/>
            <a:ext cx="3141300" cy="192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470" y="4614768"/>
            <a:ext cx="1215980" cy="19427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30683" y="4614768"/>
            <a:ext cx="3891436" cy="197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4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916" y="289775"/>
            <a:ext cx="5102942" cy="6686212"/>
          </a:xfrm>
        </p:spPr>
        <p:txBody>
          <a:bodyPr>
            <a:noAutofit/>
          </a:bodyPr>
          <a:lstStyle/>
          <a:p>
            <a:pPr algn="just"/>
            <a:r>
              <a:rPr lang="ru-RU" sz="2100" dirty="0"/>
              <a:t>После того как экскавация захватки доводится до проектной отметки, в нее погружается пространственный арматурный каркас. Далее в траншею погружается </a:t>
            </a:r>
            <a:r>
              <a:rPr lang="ru-RU" sz="2100" dirty="0" err="1"/>
              <a:t>бетонолитная</a:t>
            </a:r>
            <a:r>
              <a:rPr lang="ru-RU" sz="2100" dirty="0"/>
              <a:t> труба, в которую подается бетонная смесь, вытесняющая на поверхность находившийся в захватке </a:t>
            </a:r>
            <a:r>
              <a:rPr lang="ru-RU" sz="2100" dirty="0" err="1"/>
              <a:t>бентонитовый</a:t>
            </a:r>
            <a:r>
              <a:rPr lang="ru-RU" sz="2100" dirty="0"/>
              <a:t> раствор. Таким образом, бетонирование осуществляется снизу-вверх в процессе подъема </a:t>
            </a:r>
            <a:r>
              <a:rPr lang="ru-RU" sz="2100" dirty="0" err="1"/>
              <a:t>бетонолитной</a:t>
            </a:r>
            <a:r>
              <a:rPr lang="ru-RU" sz="2100" dirty="0"/>
              <a:t> трубы. В результате, после замыкания контура в основании создается железобетонная стена, служащая надежным ограждением </a:t>
            </a:r>
            <a:r>
              <a:rPr lang="ru-RU" sz="2100" dirty="0" smtClean="0"/>
              <a:t>котлована.</a:t>
            </a:r>
          </a:p>
          <a:p>
            <a:pPr algn="just"/>
            <a:r>
              <a:rPr lang="ru-RU" sz="2100" dirty="0" smtClean="0"/>
              <a:t>Также применяются сборные </a:t>
            </a:r>
            <a:r>
              <a:rPr lang="ru-RU" sz="2100" dirty="0"/>
              <a:t>и сборно-монолитные стены, для устройства которых в траншею погружают элементы заводского изготовления.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336" y="289775"/>
            <a:ext cx="5893664" cy="6199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33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618186"/>
            <a:ext cx="10502721" cy="5249214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«Стена в грунте» </a:t>
            </a:r>
            <a:r>
              <a:rPr lang="ru-RU" sz="2100" dirty="0" smtClean="0"/>
              <a:t>является </a:t>
            </a:r>
            <a:r>
              <a:rPr lang="ru-RU" sz="2100" dirty="0"/>
              <a:t>наиболее универсальной конструкцией, используемой в подземном строительстве для устройства ограждения котлованов и защиты от подземных вод. Оборудование ведущих мировых производителей способно </a:t>
            </a:r>
            <a:r>
              <a:rPr lang="ru-RU" sz="2100" u="sng" dirty="0"/>
              <a:t>устраивать траншейные стены глубиной до 70 м и шириной от 400 до 1200 мм.</a:t>
            </a:r>
            <a:r>
              <a:rPr lang="ru-RU" sz="2100" dirty="0"/>
              <a:t>   Для проходки траншеи в мягких, легко разрабатываемых грунтах применяют плоские ковшовые </a:t>
            </a:r>
            <a:r>
              <a:rPr lang="ru-RU" sz="2100" dirty="0" smtClean="0"/>
              <a:t>грейферы, для </a:t>
            </a:r>
            <a:r>
              <a:rPr lang="ru-RU" sz="2100" dirty="0"/>
              <a:t>устройства траншей при наличии скальных и полускальных грунтов применяют навесное оборудование непрерывного роторного действия </a:t>
            </a:r>
            <a:r>
              <a:rPr lang="ru-RU" sz="2100" dirty="0" smtClean="0"/>
              <a:t>– </a:t>
            </a:r>
            <a:r>
              <a:rPr lang="ru-RU" sz="2100" dirty="0" err="1" smtClean="0"/>
              <a:t>гидрофрезы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173" y="3332351"/>
            <a:ext cx="2617152" cy="198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3332352"/>
            <a:ext cx="2793229" cy="19872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700010" y="5452395"/>
            <a:ext cx="1017431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условиях, когда потери </a:t>
            </a:r>
            <a:r>
              <a:rPr lang="ru-RU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бентонитового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раствора в грунтах возможны, а также при сложной форме конфигурации подземного сооружения в плане все более широкое применение </a:t>
            </a:r>
            <a:r>
              <a:rPr lang="ru-RU" sz="21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находит 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устройство ограждений котлована из </a:t>
            </a:r>
            <a:r>
              <a:rPr lang="ru-RU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буросекущихся</a:t>
            </a: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свай.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118724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4485" y="505496"/>
            <a:ext cx="9601200" cy="756634"/>
          </a:xfrm>
        </p:spPr>
        <p:txBody>
          <a:bodyPr>
            <a:normAutofit fontScale="90000"/>
          </a:bodyPr>
          <a:lstStyle/>
          <a:p>
            <a:r>
              <a:rPr lang="ru-RU" sz="2900" dirty="0" smtClean="0"/>
              <a:t>Ограждения </a:t>
            </a:r>
            <a:r>
              <a:rPr lang="ru-RU" sz="2900" dirty="0"/>
              <a:t>котлована из </a:t>
            </a:r>
            <a:r>
              <a:rPr lang="ru-RU" sz="2900" dirty="0" err="1"/>
              <a:t>буросекущихся</a:t>
            </a:r>
            <a:r>
              <a:rPr lang="ru-RU" sz="2900" dirty="0"/>
              <a:t> свай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490" y="1120461"/>
            <a:ext cx="8474299" cy="5383369"/>
          </a:xfrm>
        </p:spPr>
        <p:txBody>
          <a:bodyPr>
            <a:noAutofit/>
          </a:bodyPr>
          <a:lstStyle/>
          <a:p>
            <a:pPr algn="just"/>
            <a:r>
              <a:rPr lang="ru-RU" sz="2200" dirty="0"/>
              <a:t> </a:t>
            </a:r>
            <a:r>
              <a:rPr lang="ru-RU" sz="2100" dirty="0"/>
              <a:t>Если уровень подземных вод расположен ниже дна котлована или предполагается строительное водопонижение, ограждающая котлован конструкция может быть также выполнена из отдельно стоящих или касательных буровых </a:t>
            </a:r>
            <a:r>
              <a:rPr lang="ru-RU" sz="2100" dirty="0" smtClean="0"/>
              <a:t>свай.</a:t>
            </a:r>
          </a:p>
          <a:p>
            <a:pPr marL="0" indent="0" algn="just">
              <a:buNone/>
            </a:pPr>
            <a:endParaRPr lang="ru-RU" sz="2100" dirty="0" smtClean="0"/>
          </a:p>
          <a:p>
            <a:pPr algn="just"/>
            <a:r>
              <a:rPr lang="ru-RU" sz="2100" dirty="0"/>
              <a:t>Для устройства тела свай применяются различные технологии, наиболее распространенной из которых является бурение грунта под защитой инвентарной обсадной трубы, бетонирование скважины с помощью поднимаемой </a:t>
            </a:r>
            <a:r>
              <a:rPr lang="ru-RU" sz="2100" dirty="0" err="1"/>
              <a:t>бетонолитной</a:t>
            </a:r>
            <a:r>
              <a:rPr lang="ru-RU" sz="2100" dirty="0"/>
              <a:t> трубы, погружение в </a:t>
            </a:r>
            <a:r>
              <a:rPr lang="ru-RU" sz="2100" dirty="0" err="1"/>
              <a:t>несхватившийся</a:t>
            </a:r>
            <a:r>
              <a:rPr lang="ru-RU" sz="2100" dirty="0"/>
              <a:t> бетон арматурного </a:t>
            </a:r>
            <a:r>
              <a:rPr lang="ru-RU" sz="2100" dirty="0" smtClean="0"/>
              <a:t>каркаса.</a:t>
            </a:r>
            <a:endParaRPr lang="ru-RU" sz="2100" dirty="0"/>
          </a:p>
          <a:p>
            <a:pPr algn="just"/>
            <a:r>
              <a:rPr lang="ru-RU" sz="2100" dirty="0" smtClean="0"/>
              <a:t>Достаточно </a:t>
            </a:r>
            <a:r>
              <a:rPr lang="ru-RU" sz="2100" dirty="0"/>
              <a:t>высокая прочность и жесткость свай позволяет разрабатывать под их защитой котлованы глубиной до 20-25 </a:t>
            </a:r>
            <a:r>
              <a:rPr lang="ru-RU" sz="2100" dirty="0" smtClean="0"/>
              <a:t>м. К </a:t>
            </a:r>
            <a:r>
              <a:rPr lang="ru-RU" sz="2100" dirty="0"/>
              <a:t>недостаткам таких подпорных стен можно отнести худшую гидроизоляцию, чем у траншейных «стен в грунте», а также достаточно высокую стоимость. 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7" t="-945" b="66591"/>
          <a:stretch/>
        </p:blipFill>
        <p:spPr bwMode="auto">
          <a:xfrm>
            <a:off x="9272789" y="3190738"/>
            <a:ext cx="2562896" cy="1506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2" t="44877" r="434" b="5010"/>
          <a:stretch/>
        </p:blipFill>
        <p:spPr bwMode="auto">
          <a:xfrm>
            <a:off x="9272789" y="4763571"/>
            <a:ext cx="2562896" cy="167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331" t="26467" r="76232" b="22616"/>
          <a:stretch/>
        </p:blipFill>
        <p:spPr>
          <a:xfrm>
            <a:off x="9771466" y="884966"/>
            <a:ext cx="1565542" cy="230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73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935" y="479738"/>
            <a:ext cx="9601200" cy="846786"/>
          </a:xfrm>
        </p:spPr>
        <p:txBody>
          <a:bodyPr>
            <a:normAutofit/>
          </a:bodyPr>
          <a:lstStyle/>
          <a:p>
            <a:r>
              <a:rPr lang="ru-RU" sz="2600" dirty="0"/>
              <a:t>Устройство ограждений из свай струйной технологии (</a:t>
            </a:r>
            <a:r>
              <a:rPr lang="en-US" sz="2600" dirty="0"/>
              <a:t>jet</a:t>
            </a:r>
            <a:r>
              <a:rPr lang="ru-RU" sz="2600" dirty="0"/>
              <a:t>-</a:t>
            </a:r>
            <a:r>
              <a:rPr lang="en-US" sz="2600" dirty="0"/>
              <a:t>grouting</a:t>
            </a:r>
            <a:r>
              <a:rPr lang="ru-RU" sz="2600" dirty="0"/>
              <a:t>)</a:t>
            </a:r>
            <a:r>
              <a:rPr lang="ru-RU" sz="2600" b="1" dirty="0"/>
              <a:t/>
            </a:r>
            <a:br>
              <a:rPr lang="ru-RU" sz="2600" b="1" dirty="0"/>
            </a:b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1068946"/>
            <a:ext cx="10502721" cy="3129567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Все шире в последние годы при устройстве котлованов </a:t>
            </a:r>
            <a:r>
              <a:rPr lang="ru-RU" sz="2100" dirty="0" smtClean="0"/>
              <a:t>стала </a:t>
            </a:r>
            <a:r>
              <a:rPr lang="ru-RU" sz="2100" dirty="0"/>
              <a:t>применяться </a:t>
            </a:r>
            <a:r>
              <a:rPr lang="ru-RU" sz="2100" dirty="0">
                <a:solidFill>
                  <a:srgbClr val="FF0000"/>
                </a:solidFill>
              </a:rPr>
              <a:t>струйная технология (</a:t>
            </a:r>
            <a:r>
              <a:rPr lang="en-US" sz="2100" dirty="0">
                <a:solidFill>
                  <a:srgbClr val="FF0000"/>
                </a:solidFill>
              </a:rPr>
              <a:t>jet</a:t>
            </a:r>
            <a:r>
              <a:rPr lang="ru-RU" sz="2100" dirty="0">
                <a:solidFill>
                  <a:srgbClr val="FF0000"/>
                </a:solidFill>
              </a:rPr>
              <a:t>-</a:t>
            </a:r>
            <a:r>
              <a:rPr lang="en-US" sz="2100" dirty="0">
                <a:solidFill>
                  <a:srgbClr val="FF0000"/>
                </a:solidFill>
              </a:rPr>
              <a:t>grouting</a:t>
            </a:r>
            <a:r>
              <a:rPr lang="ru-RU" sz="2100" dirty="0">
                <a:solidFill>
                  <a:srgbClr val="FF0000"/>
                </a:solidFill>
              </a:rPr>
              <a:t>). </a:t>
            </a:r>
            <a:r>
              <a:rPr lang="ru-RU" sz="2100" dirty="0"/>
              <a:t>Суть этой технологии заключается в перемешивании грунта с цементным раствором или в полном замещении грунта раствором с помощью высоконапорной струи. Для этого в </a:t>
            </a:r>
            <a:r>
              <a:rPr lang="ru-RU" sz="2100" dirty="0" err="1"/>
              <a:t>лидерные</a:t>
            </a:r>
            <a:r>
              <a:rPr lang="ru-RU" sz="2100" dirty="0"/>
              <a:t> скважины малого диаметра погружается </a:t>
            </a:r>
            <a:r>
              <a:rPr lang="ru-RU" sz="2100" u="sng" dirty="0"/>
              <a:t>гидромонитор, имеющий боковое сопло для создания водяной струи высокого давления и торцевое отверстие для подачи твердеющего заполнителя</a:t>
            </a:r>
            <a:r>
              <a:rPr lang="ru-RU" sz="2100" dirty="0"/>
              <a:t>. </a:t>
            </a:r>
            <a:r>
              <a:rPr lang="ru-RU" sz="2100" dirty="0" smtClean="0"/>
              <a:t>Результатом является образование в грунте столба </a:t>
            </a:r>
            <a:r>
              <a:rPr lang="ru-RU" sz="2100" dirty="0"/>
              <a:t>из </a:t>
            </a:r>
            <a:r>
              <a:rPr lang="ru-RU" sz="2100" dirty="0" err="1"/>
              <a:t>грунтоцемента</a:t>
            </a:r>
            <a:r>
              <a:rPr lang="ru-RU" sz="2100" dirty="0"/>
              <a:t> диаметром 0.8-1.5 м</a:t>
            </a:r>
            <a:r>
              <a:rPr lang="ru-RU" sz="2200" dirty="0" smtClean="0"/>
              <a:t>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972" y="3434648"/>
            <a:ext cx="2408348" cy="157523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74065" y="3743741"/>
            <a:ext cx="7498723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/>
              <a:t>При последовательном формировании соседних грунтоцементных элементов струйная технология применяется для устройства вертикальных экранов из </a:t>
            </a:r>
            <a:r>
              <a:rPr lang="en-US" sz="2100" dirty="0"/>
              <a:t>jet</a:t>
            </a:r>
            <a:r>
              <a:rPr lang="ru-RU" sz="2100" dirty="0"/>
              <a:t>-свай, которые, работая в составе ограждений котлованов, должны армироваться металлическими или железобетонными </a:t>
            </a:r>
            <a:r>
              <a:rPr lang="ru-RU" sz="2100" dirty="0" smtClean="0"/>
              <a:t>сердечниками.</a:t>
            </a:r>
          </a:p>
          <a:p>
            <a:pPr algn="just"/>
            <a:r>
              <a:rPr lang="ru-RU" sz="2100" dirty="0"/>
              <a:t>Стенки из </a:t>
            </a:r>
            <a:r>
              <a:rPr lang="en-US" sz="2100" dirty="0"/>
              <a:t>jet</a:t>
            </a:r>
            <a:r>
              <a:rPr lang="ru-RU" sz="2100" dirty="0"/>
              <a:t>-свай имеют рельефную шероховатую поверхность </a:t>
            </a:r>
            <a:r>
              <a:rPr lang="ru-RU" sz="2100" dirty="0" smtClean="0"/>
              <a:t>поэтому необходимо проводить </a:t>
            </a:r>
            <a:r>
              <a:rPr lang="ru-RU" sz="2100" dirty="0"/>
              <a:t>их выравнивание.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972" y="5009882"/>
            <a:ext cx="2408348" cy="17000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0403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1" t="1" b="-1069"/>
          <a:stretch/>
        </p:blipFill>
        <p:spPr bwMode="auto">
          <a:xfrm>
            <a:off x="728174" y="355249"/>
            <a:ext cx="5706318" cy="57897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608111" y="893130"/>
            <a:ext cx="549129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Многорядные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jet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-сваи используют также для усиления оснований зданий, находящихся на бровке котлованов, совместно с созданием массивных подпорных стен.</a:t>
            </a:r>
          </a:p>
          <a:p>
            <a:pPr algn="just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За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рубежом для создания ограждений котлованов в последние годы стала применяться </a:t>
            </a:r>
            <a:r>
              <a:rPr lang="ru-RU" sz="1600" b="1" dirty="0" err="1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буросмесительная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технология. </a:t>
            </a:r>
            <a:endParaRPr lang="ru-RU" sz="1600" b="1" dirty="0" smtClean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Для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устройства подпорных стен из грунтоцементных материалов используют специальные буровые механизмы с расположенными в ряд несколькими шнековыми органами, оснащенными устройствами, подающими в грунт цементный раствор или сухой порошок. </a:t>
            </a:r>
            <a:endParaRPr lang="ru-RU" sz="1600" b="1" dirty="0" smtClean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Вращением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шнековых органов подаваемое в основание вяжущее перемешивается с грунтом и, вступая с ним в химическую реакцию, твердеет.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Смесительная </a:t>
            </a: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технология применяется для устройства ограждений котлованов преимущественно в слабых глинистых грунтах высокой степени влажности.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213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6760" y="415343"/>
            <a:ext cx="9601200" cy="833907"/>
          </a:xfrm>
        </p:spPr>
        <p:txBody>
          <a:bodyPr>
            <a:normAutofit/>
          </a:bodyPr>
          <a:lstStyle/>
          <a:p>
            <a:r>
              <a:rPr lang="ru-RU" sz="2600" dirty="0"/>
              <a:t>Анкерное крепление стен котлована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249249"/>
            <a:ext cx="6033752" cy="5112913"/>
          </a:xfrm>
        </p:spPr>
        <p:txBody>
          <a:bodyPr>
            <a:noAutofit/>
          </a:bodyPr>
          <a:lstStyle/>
          <a:p>
            <a:pPr algn="just"/>
            <a:r>
              <a:rPr lang="ru-RU" sz="2100" dirty="0" smtClean="0"/>
              <a:t>Наиболее </a:t>
            </a:r>
            <a:r>
              <a:rPr lang="ru-RU" sz="2100" dirty="0"/>
              <a:t>предпочтительным с точки зрения удобства экскавации грунта и организации работ в котловане является крепление ограждающей конструкции грунтовыми анкерами. </a:t>
            </a:r>
            <a:endParaRPr lang="ru-RU" sz="2100" dirty="0" smtClean="0"/>
          </a:p>
          <a:p>
            <a:pPr algn="just"/>
            <a:r>
              <a:rPr lang="ru-RU" sz="2100" dirty="0"/>
              <a:t>По способу устройства </a:t>
            </a:r>
            <a:r>
              <a:rPr lang="ru-RU" sz="2100" u="sng" dirty="0"/>
              <a:t>анкеры подразделяются на буровые, завинчиваемые, задавливаемые, забивные и комбинированные.</a:t>
            </a:r>
            <a:r>
              <a:rPr lang="ru-RU" sz="2100" dirty="0"/>
              <a:t> Для крепления ограждений котлованов в городских условиях в большинстве случаев используются буровые </a:t>
            </a:r>
            <a:r>
              <a:rPr lang="ru-RU" sz="2100" dirty="0" smtClean="0"/>
              <a:t>анкеры.</a:t>
            </a:r>
          </a:p>
          <a:p>
            <a:pPr algn="just"/>
            <a:r>
              <a:rPr lang="ru-RU" sz="2100" dirty="0" smtClean="0"/>
              <a:t>По способу сопротивления выдергиванию их конструкции классифицируются на анкеры трения, анкеры лобового сопротивления и анкеры смешанного типа.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360" y="2189408"/>
            <a:ext cx="4460383" cy="2730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2850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824248"/>
            <a:ext cx="10592873" cy="5043152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В глубоких котлованах анкеры устанавливаются в несколько ярусов по высоте. Чем глубже котлован - тем большее количество ярусов требуется, и тем меньше принимается шаг между анкерами по глубине. Корни анкеров должны располагаться вне треугольной призмы активного давления грунта на подпорную конструкцию, поэтому длина анкеров в нижних ярусах обычно меньше чем в верхних. Одним из наиболее глубоких котлованов в Москве с многоярусным анкерным креплением, является котлован Океанариума на ул. Братьев </a:t>
            </a:r>
            <a:r>
              <a:rPr lang="ru-RU" sz="2100" dirty="0" err="1"/>
              <a:t>Фонченко</a:t>
            </a:r>
            <a:endParaRPr lang="ru-RU" sz="2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328" y="3345824"/>
            <a:ext cx="4219707" cy="2874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774" y="3345824"/>
            <a:ext cx="3863661" cy="2874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2535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695459"/>
            <a:ext cx="9601200" cy="5653826"/>
          </a:xfrm>
        </p:spPr>
        <p:txBody>
          <a:bodyPr>
            <a:normAutofit/>
          </a:bodyPr>
          <a:lstStyle/>
          <a:p>
            <a:pPr algn="just"/>
            <a:r>
              <a:rPr lang="ru-RU" sz="2100" dirty="0"/>
              <a:t>К </a:t>
            </a:r>
            <a:r>
              <a:rPr lang="ru-RU" sz="2100" dirty="0">
                <a:solidFill>
                  <a:srgbClr val="FF0000"/>
                </a:solidFill>
              </a:rPr>
              <a:t>преимуществам</a:t>
            </a:r>
            <a:r>
              <a:rPr lang="ru-RU" sz="2100" dirty="0"/>
              <a:t> анкерного крепления относится удобство организации работ, возможность несимметричной экскавации котлована, экономичность для котлованов значительной площади. Есть, однако, ограничения и </a:t>
            </a:r>
            <a:r>
              <a:rPr lang="ru-RU" sz="2100" dirty="0">
                <a:solidFill>
                  <a:srgbClr val="FF0000"/>
                </a:solidFill>
              </a:rPr>
              <a:t>недостатки</a:t>
            </a:r>
            <a:r>
              <a:rPr lang="ru-RU" sz="2100" dirty="0"/>
              <a:t>. К ним можно </a:t>
            </a:r>
            <a:r>
              <a:rPr lang="ru-RU" sz="2100" dirty="0" smtClean="0"/>
              <a:t>отнести: 1) </a:t>
            </a:r>
            <a:r>
              <a:rPr lang="ru-RU" sz="2100" dirty="0"/>
              <a:t>необходимость выполнения инженерно-геологических изысканий вне границ площадки застройки, что не всегда возможно.  </a:t>
            </a:r>
            <a:r>
              <a:rPr lang="ru-RU" sz="2100" dirty="0" smtClean="0"/>
              <a:t>2)при </a:t>
            </a:r>
            <a:r>
              <a:rPr lang="ru-RU" sz="2100" dirty="0"/>
              <a:t>расположении оголовков анкеров ниже уровня подземных вод сложно обеспечить их </a:t>
            </a:r>
            <a:r>
              <a:rPr lang="ru-RU" sz="2100" dirty="0" smtClean="0"/>
              <a:t>гидроизоляцию. 3) применение </a:t>
            </a:r>
            <a:r>
              <a:rPr lang="ru-RU" sz="2100" dirty="0"/>
              <a:t>анкеров нецелесообразно в слабых грунтах. </a:t>
            </a:r>
            <a:r>
              <a:rPr lang="ru-RU" sz="2100" dirty="0" smtClean="0"/>
              <a:t>4) устройство </a:t>
            </a:r>
            <a:r>
              <a:rPr lang="ru-RU" sz="2100" dirty="0"/>
              <a:t>анкеров не всегда возможно из-за близкого расположения инженерных коммуникаций и фундаментов соседних зданий.   </a:t>
            </a:r>
            <a:r>
              <a:rPr lang="ru-RU" sz="2100" dirty="0" smtClean="0"/>
              <a:t>5) выполнение </a:t>
            </a:r>
            <a:r>
              <a:rPr lang="ru-RU" sz="2100" dirty="0"/>
              <a:t>анкеров под существующими фундаментами вызывает их дополнительные деформации.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513" t="32799" r="48375" b="18063"/>
          <a:stretch/>
        </p:blipFill>
        <p:spPr>
          <a:xfrm>
            <a:off x="2936382" y="4201820"/>
            <a:ext cx="3065171" cy="23148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2817" t="28535" r="56795" b="47228"/>
          <a:stretch/>
        </p:blipFill>
        <p:spPr>
          <a:xfrm>
            <a:off x="6394763" y="4201820"/>
            <a:ext cx="3212874" cy="231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2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5088" y="2917065"/>
            <a:ext cx="9601200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500" dirty="0" smtClean="0"/>
              <a:t>Спасибо за внимание!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146606550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189</TotalTime>
  <Words>1043</Words>
  <Application>Microsoft Office PowerPoint</Application>
  <PresentationFormat>Широкоэкранный</PresentationFormat>
  <Paragraphs>43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Calibri</vt:lpstr>
      <vt:lpstr>Franklin Gothic Book</vt:lpstr>
      <vt:lpstr>Times New Roman</vt:lpstr>
      <vt:lpstr>Crop</vt:lpstr>
      <vt:lpstr>ТЕХНОЛОГИЯ ВОЗВЕДЕНИЯ ЗАГЛУБЛЕННЫХ И ПОДЗЕМНЫХ СООРУЖЕНИЙ. ОГРАЖДАЮЩИЕ КОНСТРУКЦИИ КОТЛОВАНОВ </vt:lpstr>
      <vt:lpstr>Презентация PowerPoint</vt:lpstr>
      <vt:lpstr>Шпунтовые ограждения котлованов</vt:lpstr>
      <vt:lpstr>Презентация PowerPoint</vt:lpstr>
      <vt:lpstr>Ограждение котлованов и фундаментов зданий способом «стена в грунте»</vt:lpstr>
      <vt:lpstr>Презентация PowerPoint</vt:lpstr>
      <vt:lpstr>Презентация PowerPoint</vt:lpstr>
      <vt:lpstr>Ограждения котлована из буросекущихся свай </vt:lpstr>
      <vt:lpstr>Устройство ограждений из свай струйной технологии (jet-grouting) </vt:lpstr>
      <vt:lpstr>Презентация PowerPoint</vt:lpstr>
      <vt:lpstr>Анкерное крепление стен котлована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ВОЗВЕДЕНИЯ ЗАГЛУБЛЕННЫХ И ПОДЗЕМНЫХ СООРУЖЕНИЙ. ОГРАЖДАЮЩИЕ КОНСТРУКЦИИ КОТЛОВАНОВ</dc:title>
  <dc:creator>Асель Килимбекова</dc:creator>
  <cp:lastModifiedBy>RePack by Diakov</cp:lastModifiedBy>
  <cp:revision>16</cp:revision>
  <dcterms:created xsi:type="dcterms:W3CDTF">2017-12-11T14:37:59Z</dcterms:created>
  <dcterms:modified xsi:type="dcterms:W3CDTF">2021-01-28T05:51:42Z</dcterms:modified>
</cp:coreProperties>
</file>